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4" r:id="rId4"/>
    <p:sldId id="295" r:id="rId5"/>
    <p:sldId id="289" r:id="rId6"/>
    <p:sldId id="290" r:id="rId7"/>
    <p:sldId id="292" r:id="rId8"/>
    <p:sldId id="291" r:id="rId9"/>
    <p:sldId id="293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8D2163-C8AB-44AF-BEFA-B4F6D4A3BC21}">
          <p14:sldIdLst>
            <p14:sldId id="256"/>
          </p14:sldIdLst>
        </p14:section>
        <p14:section name="Background" id="{04112988-105C-4504-9159-292D34DA4FEA}">
          <p14:sldIdLst>
            <p14:sldId id="288"/>
            <p14:sldId id="294"/>
            <p14:sldId id="295"/>
            <p14:sldId id="289"/>
            <p14:sldId id="290"/>
            <p14:sldId id="292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040C0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3" y="3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E1E3-CF92-4A2C-18C4-06F5E00B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9" y="1464860"/>
            <a:ext cx="7813040" cy="1931371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3399"/>
                </a:solidFill>
              </a:defRPr>
            </a:lvl1pPr>
          </a:lstStyle>
          <a:p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B95F35-4671-1253-1D06-8911C547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9" y="3488307"/>
            <a:ext cx="7813040" cy="113828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1F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6032C-E445-FC07-677D-9D00A6F82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0" y="5768454"/>
            <a:ext cx="2333161" cy="1039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73FAE2-252E-9E24-29E3-68231DD7C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469" y="6132643"/>
            <a:ext cx="3251782" cy="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95AF3-8D2D-E7BD-367B-10C0023B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52" y="206233"/>
            <a:ext cx="8689075" cy="590868"/>
          </a:xfrm>
        </p:spPr>
        <p:txBody>
          <a:bodyPr>
            <a:noAutofit/>
          </a:bodyPr>
          <a:lstStyle>
            <a:lvl1pPr>
              <a:defRPr sz="4000">
                <a:solidFill>
                  <a:srgbClr val="003399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90BE6-D8CA-3BBB-899B-A8A316D6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2" y="1160061"/>
            <a:ext cx="10757848" cy="501690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8839-6807-7D70-9C16-D744726A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9CFB974-4C6E-4BB0-9281-479464CDC24C}" type="datetimeFigureOut">
              <a:rPr lang="en-BE" smtClean="0"/>
              <a:pPr/>
              <a:t>11/04/2024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ACABAA-BF0D-633D-E742-97DB85D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728765-8883-7456-8EE5-606C794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9FD814F-E01D-025B-6184-578DB7A77FFB}"/>
              </a:ext>
            </a:extLst>
          </p:cNvPr>
          <p:cNvCxnSpPr>
            <a:cxnSpLocks/>
          </p:cNvCxnSpPr>
          <p:nvPr userDrawn="1"/>
        </p:nvCxnSpPr>
        <p:spPr>
          <a:xfrm>
            <a:off x="0" y="895187"/>
            <a:ext cx="12192000" cy="0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132076D-8E06-9C22-30A5-FAFE0000230D}"/>
              </a:ext>
            </a:extLst>
          </p:cNvPr>
          <p:cNvCxnSpPr>
            <a:cxnSpLocks/>
          </p:cNvCxnSpPr>
          <p:nvPr userDrawn="1"/>
        </p:nvCxnSpPr>
        <p:spPr>
          <a:xfrm>
            <a:off x="0" y="91995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03DE385-6C78-BD7F-DED7-4726B10B0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406" y="266954"/>
            <a:ext cx="1612323" cy="4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8123EE-6BB4-0FCF-10C7-928EAE60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7087D6-BAB4-D05E-4398-4AED5243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784757-E657-2564-24E6-5925E5ED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3992E8-AA0F-FA79-FD31-597975FF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99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Std Bk" panose="02000503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C7198-1984-BE66-DECF-835B8D21E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743" y="1464860"/>
            <a:ext cx="10048723" cy="1931371"/>
          </a:xfrm>
        </p:spPr>
        <p:txBody>
          <a:bodyPr/>
          <a:lstStyle/>
          <a:p>
            <a:pPr algn="l"/>
            <a:r>
              <a:rPr lang="en-US" dirty="0" err="1"/>
              <a:t>FidMark</a:t>
            </a:r>
            <a:r>
              <a:rPr lang="en-US" dirty="0"/>
              <a:t>: A Fiducial Marker Ontology For Semantically Describing Visual Markers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80B006-4DB2-F9A2-1812-4C681C42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3" y="3459464"/>
            <a:ext cx="9186557" cy="1138284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Maxim Van de Wynckel</a:t>
            </a:r>
            <a:r>
              <a:rPr lang="en-US" dirty="0"/>
              <a:t>, Isaac Valadez, Beat Signer</a:t>
            </a:r>
            <a:endParaRPr lang="en-BE" sz="1600" u="sng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05FE3-0097-FD41-3B51-02734824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390" y="5971110"/>
            <a:ext cx="2134548" cy="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4049F-0F71-FF83-3EE7-E52B2098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Fiducial Marker</a:t>
            </a:r>
            <a:endParaRPr lang="en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F08ADF9-1E46-B90F-6C1F-066752ABC5E8}"/>
              </a:ext>
            </a:extLst>
          </p:cNvPr>
          <p:cNvSpPr txBox="1"/>
          <p:nvPr/>
        </p:nvSpPr>
        <p:spPr>
          <a:xfrm>
            <a:off x="5668750" y="1180494"/>
            <a:ext cx="6103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Košťák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M.;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Slabý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A. Designing a Simple Fiducial Marker for Localization in Spatial Scenes Using Neural Networks.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2021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5407. https://doi.org/10.3390/s21165407</a:t>
            </a:r>
            <a:endParaRPr lang="en-BE" dirty="0">
              <a:latin typeface="ITC Avant Garde Std Bk" panose="02000503030000020004" pitchFamily="50" charset="0"/>
            </a:endParaRPr>
          </a:p>
        </p:txBody>
      </p:sp>
      <p:pic>
        <p:nvPicPr>
          <p:cNvPr id="7" name="Afbeelding 6" descr="Afbeelding met tekst, cirkel, schermopname, ontwerp&#10;&#10;Automatisch gegenereerde beschrijving">
            <a:extLst>
              <a:ext uri="{FF2B5EF4-FFF2-40B4-BE49-F238E27FC236}">
                <a16:creationId xmlns:a16="http://schemas.microsoft.com/office/drawing/2014/main" id="{6019EF50-E80B-5841-5AD6-4EBF3FCA3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180494"/>
            <a:ext cx="4927226" cy="5185469"/>
          </a:xfrm>
          <a:prstGeom prst="rect">
            <a:avLst/>
          </a:prstGeom>
        </p:spPr>
      </p:pic>
      <p:pic>
        <p:nvPicPr>
          <p:cNvPr id="9" name="Afbeelding 8" descr="Afbeelding met tekst, schermopname, Graphics, cirkel&#10;&#10;Automatisch gegenereerde beschrijving">
            <a:extLst>
              <a:ext uri="{FF2B5EF4-FFF2-40B4-BE49-F238E27FC236}">
                <a16:creationId xmlns:a16="http://schemas.microsoft.com/office/drawing/2014/main" id="{8427A70A-D275-9ADD-654D-02335AC75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023810"/>
            <a:ext cx="5179750" cy="33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DG1</a:t>
            </a:r>
            <a:r>
              <a:rPr lang="en-US" dirty="0"/>
              <a:t>	Retrieve a list of supported markers</a:t>
            </a:r>
          </a:p>
          <a:p>
            <a:pPr marL="0" indent="0">
              <a:buNone/>
            </a:pPr>
            <a:r>
              <a:rPr lang="en-US" b="1" dirty="0"/>
              <a:t>DG2	</a:t>
            </a:r>
            <a:r>
              <a:rPr lang="en-US" dirty="0"/>
              <a:t>Retrieve markers using the identifiable information</a:t>
            </a:r>
          </a:p>
          <a:p>
            <a:pPr marL="0" indent="0">
              <a:buNone/>
            </a:pPr>
            <a:r>
              <a:rPr lang="en-US" b="1" dirty="0"/>
              <a:t>DG3	</a:t>
            </a:r>
            <a:r>
              <a:rPr lang="en-US" dirty="0"/>
              <a:t>Describe markers with a non-standard symbology</a:t>
            </a:r>
          </a:p>
          <a:p>
            <a:pPr marL="0" indent="0">
              <a:buNone/>
            </a:pPr>
            <a:r>
              <a:rPr lang="en-US" b="1" dirty="0"/>
              <a:t>DG4	</a:t>
            </a:r>
            <a:r>
              <a:rPr lang="en-US" dirty="0"/>
              <a:t>Enable pose estimation of markers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DG5	</a:t>
            </a:r>
            <a:r>
              <a:rPr lang="en-US" dirty="0"/>
              <a:t>Enable relative positioning of objects to markers</a:t>
            </a:r>
          </a:p>
          <a:p>
            <a:pPr marL="0" indent="0">
              <a:buNone/>
            </a:pPr>
            <a:r>
              <a:rPr lang="en-US" b="1" dirty="0"/>
              <a:t>DG6	</a:t>
            </a:r>
            <a:r>
              <a:rPr lang="en-US" dirty="0"/>
              <a:t>Enable markers as engineering reference frames</a:t>
            </a:r>
          </a:p>
          <a:p>
            <a:pPr marL="0" indent="0">
              <a:buNone/>
            </a:pPr>
            <a:r>
              <a:rPr lang="en-US" b="1" dirty="0"/>
              <a:t>DG7	</a:t>
            </a:r>
            <a:r>
              <a:rPr lang="en-US" dirty="0"/>
              <a:t>Facilitate the integration in CV frameworks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30371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11" name="Tijdelijke aanduiding voor inhoud 10" descr="Afbeelding met schermopname, tekst, cirkel, meter&#10;&#10;Automatisch gegenereerde beschrijving">
            <a:extLst>
              <a:ext uri="{FF2B5EF4-FFF2-40B4-BE49-F238E27FC236}">
                <a16:creationId xmlns:a16="http://schemas.microsoft.com/office/drawing/2014/main" id="{99598D84-0CD2-D538-F159-8E550D8F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81" y="1160463"/>
            <a:ext cx="8630750" cy="5016500"/>
          </a:xfrm>
        </p:spPr>
      </p:pic>
    </p:spTree>
    <p:extLst>
      <p:ext uri="{BB962C8B-B14F-4D97-AF65-F5344CB8AC3E}">
        <p14:creationId xmlns:p14="http://schemas.microsoft.com/office/powerpoint/2010/main" val="348378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A4A6-81AC-EF92-1B7C-96E41D96CED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65418"/>
          <a:stretch/>
        </p:blipFill>
        <p:spPr>
          <a:xfrm>
            <a:off x="595952" y="1321270"/>
            <a:ext cx="11116536" cy="50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CE438D-569F-668E-6CEB-6E4906C197B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81279" b="-839"/>
          <a:stretch/>
        </p:blipFill>
        <p:spPr>
          <a:xfrm>
            <a:off x="282081" y="1849711"/>
            <a:ext cx="14349594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OOPS! Validator (</a:t>
            </a:r>
            <a:r>
              <a:rPr lang="en-US" dirty="0" err="1"/>
              <a:t>OntOlogy</a:t>
            </a:r>
            <a:r>
              <a:rPr lang="en-US" dirty="0"/>
              <a:t> Pitfall Scanner)</a:t>
            </a:r>
          </a:p>
          <a:p>
            <a:r>
              <a:rPr lang="en-US" dirty="0"/>
              <a:t>SPARQL queries for design goals</a:t>
            </a:r>
          </a:p>
          <a:p>
            <a:r>
              <a:rPr lang="en-US" dirty="0" err="1"/>
              <a:t>Demonstator</a:t>
            </a:r>
            <a:r>
              <a:rPr lang="en-US" dirty="0"/>
              <a:t> Web application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66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endParaRPr lang="en-BE" dirty="0"/>
          </a:p>
        </p:txBody>
      </p:sp>
      <p:pic>
        <p:nvPicPr>
          <p:cNvPr id="4" name="Afbeelding 3" descr="Afbeelding met tekst, schermopname, ontwerp, kunst&#10;&#10;Automatisch gegenereerde beschrijving">
            <a:extLst>
              <a:ext uri="{FF2B5EF4-FFF2-40B4-BE49-F238E27FC236}">
                <a16:creationId xmlns:a16="http://schemas.microsoft.com/office/drawing/2014/main" id="{A5A64DC1-9056-6BC3-F935-8B76254F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7" y="1070429"/>
            <a:ext cx="2520462" cy="546100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2229406-6F19-C50C-6383-4FE6135CA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1" y="1070428"/>
            <a:ext cx="2520462" cy="5461001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99B8319-5029-8E90-BFFD-B7E043448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9" y="1070428"/>
            <a:ext cx="2520462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0245-ED35-3E81-A159-2DA3275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en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D4496E4-B7ED-5279-3995-CAE7EAE7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039" y="4631002"/>
            <a:ext cx="2145885" cy="214588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083D603-5F00-4AE3-232A-A0CB55B08AFE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361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Fiducial marker ontology with a focus on Augmented Reality</a:t>
            </a:r>
          </a:p>
          <a:p>
            <a:r>
              <a:rPr lang="en-US" dirty="0"/>
              <a:t>Demonstrator application</a:t>
            </a:r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EA356C6-0779-E431-8741-C74FA8D6223C}"/>
              </a:ext>
            </a:extLst>
          </p:cNvPr>
          <p:cNvSpPr txBox="1">
            <a:spLocks/>
          </p:cNvSpPr>
          <p:nvPr/>
        </p:nvSpPr>
        <p:spPr>
          <a:xfrm>
            <a:off x="3771138" y="4848309"/>
            <a:ext cx="6515100" cy="1699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https://purl.org/fidmark/</a:t>
            </a:r>
          </a:p>
          <a:p>
            <a:pPr marL="0" indent="0">
              <a:buNone/>
            </a:pPr>
            <a:r>
              <a:rPr lang="en-US" sz="2400" dirty="0"/>
              <a:t>https://fidmark.openhps.org/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https://github.com/OpenHPS/FidMark/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3F5431-CEB3-C748-0DFE-A7A57D0F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852" y="4794310"/>
            <a:ext cx="783234" cy="7832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1C885C9-2182-B611-9CA9-9BD1E35FB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059" y="5916749"/>
            <a:ext cx="630820" cy="6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85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5C2184-4B59-4FF5-BDCD-6ECCE4D245C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186</Words>
  <Application>Microsoft Office PowerPoint</Application>
  <PresentationFormat>Breedbeeld</PresentationFormat>
  <Paragraphs>27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Aptos</vt:lpstr>
      <vt:lpstr>Arial</vt:lpstr>
      <vt:lpstr>ITC Avant Garde Std Bk</vt:lpstr>
      <vt:lpstr>Kantoorthema</vt:lpstr>
      <vt:lpstr>FidMark: A Fiducial Marker Ontology For Semantically Describing Visual Markers</vt:lpstr>
      <vt:lpstr>Background – Fiducial Marker</vt:lpstr>
      <vt:lpstr>Design Goals</vt:lpstr>
      <vt:lpstr>Ontology Design</vt:lpstr>
      <vt:lpstr>Ontology Design</vt:lpstr>
      <vt:lpstr>Ontology Design</vt:lpstr>
      <vt:lpstr>Validation</vt:lpstr>
      <vt:lpstr>Demonstrator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Maxim Van de Wynckel</dc:creator>
  <cp:lastModifiedBy>Maxim Van de Wynckel</cp:lastModifiedBy>
  <cp:revision>28</cp:revision>
  <dcterms:created xsi:type="dcterms:W3CDTF">2024-03-01T10:02:16Z</dcterms:created>
  <dcterms:modified xsi:type="dcterms:W3CDTF">2024-04-11T11:45:03Z</dcterms:modified>
</cp:coreProperties>
</file>